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57" r:id="rId4"/>
    <p:sldId id="262" r:id="rId5"/>
    <p:sldId id="300" r:id="rId6"/>
    <p:sldId id="302" r:id="rId7"/>
    <p:sldId id="301" r:id="rId8"/>
    <p:sldId id="303" r:id="rId9"/>
    <p:sldId id="304" r:id="rId10"/>
    <p:sldId id="299" r:id="rId11"/>
    <p:sldId id="298" r:id="rId12"/>
    <p:sldId id="259" r:id="rId13"/>
    <p:sldId id="260" r:id="rId14"/>
    <p:sldId id="261" r:id="rId15"/>
    <p:sldId id="263" r:id="rId16"/>
    <p:sldId id="293" r:id="rId17"/>
    <p:sldId id="264" r:id="rId18"/>
    <p:sldId id="265" r:id="rId19"/>
    <p:sldId id="266" r:id="rId20"/>
    <p:sldId id="267" r:id="rId21"/>
    <p:sldId id="272" r:id="rId22"/>
    <p:sldId id="273" r:id="rId23"/>
    <p:sldId id="274" r:id="rId24"/>
    <p:sldId id="275" r:id="rId25"/>
    <p:sldId id="276" r:id="rId26"/>
    <p:sldId id="279" r:id="rId27"/>
    <p:sldId id="277" r:id="rId28"/>
    <p:sldId id="278" r:id="rId29"/>
    <p:sldId id="294" r:id="rId30"/>
    <p:sldId id="280" r:id="rId31"/>
    <p:sldId id="281" r:id="rId32"/>
    <p:sldId id="282" r:id="rId33"/>
    <p:sldId id="283" r:id="rId34"/>
    <p:sldId id="287" r:id="rId35"/>
    <p:sldId id="285" r:id="rId36"/>
    <p:sldId id="286" r:id="rId37"/>
    <p:sldId id="295" r:id="rId38"/>
    <p:sldId id="288" r:id="rId39"/>
    <p:sldId id="289" r:id="rId40"/>
    <p:sldId id="290" r:id="rId41"/>
    <p:sldId id="291" r:id="rId42"/>
    <p:sldId id="296" r:id="rId43"/>
    <p:sldId id="292" r:id="rId44"/>
    <p:sldId id="268" r:id="rId45"/>
    <p:sldId id="269" r:id="rId46"/>
    <p:sldId id="270" r:id="rId47"/>
    <p:sldId id="271" r:id="rId4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40" autoAdjust="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FBA91-0ED6-46F0-91C9-CEAB13546DA5}" type="datetimeFigureOut">
              <a:rPr lang="th-TH" smtClean="0"/>
              <a:t>03/09/54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6DC2-582C-494C-8D69-094C2035AD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4994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5D459-DE1B-43BF-91BF-B468B31AF343}" type="datetimeFigureOut">
              <a:rPr lang="th-TH" smtClean="0"/>
              <a:t>03/09/54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23169-6B32-4813-BFD7-726BBC283A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16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กล่าวทบทวนใน</a:t>
            </a:r>
            <a:r>
              <a:rPr lang="th-TH" baseline="0" dirty="0" smtClean="0"/>
              <a:t> </a:t>
            </a:r>
            <a:r>
              <a:rPr lang="en-US" baseline="0" dirty="0" smtClean="0"/>
              <a:t>part </a:t>
            </a:r>
            <a:r>
              <a:rPr lang="th-TH" baseline="0" dirty="0" smtClean="0"/>
              <a:t>แรก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689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055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937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937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>
                <a:solidFill>
                  <a:prstClr val="black"/>
                </a:solidFill>
              </a:rPr>
              <a:pPr/>
              <a:t>10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7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1 : http://matblog.de/uploads/internet/form_example.png</a:t>
            </a:r>
            <a:endParaRPr lang="th-TH" dirty="0" smtClean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411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313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290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937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055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23169-6B32-4813-BFD7-726BBC283AC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937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5B0C3-6DE9-424E-9270-F3B5BA983AB5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30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50B3-F06C-4D3E-868C-06B472A27611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467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FAFA-70C5-4590-AE89-56DEB94DE898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586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7EDB-9A37-4E33-82A3-227A248790CE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4542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6E93-7AB7-4697-A7B9-1C6BC8991818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70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21F-7D4B-408B-9A6F-6306D16B51A5}" type="datetime1">
              <a:rPr lang="th-TH" smtClean="0"/>
              <a:t>03/09/54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316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3221-066C-497A-B2BE-E08466576A4A}" type="datetime1">
              <a:rPr lang="th-TH" smtClean="0"/>
              <a:t>03/09/54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055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FDAF-946C-4C93-94EA-6FAB60B18D1F}" type="datetime1">
              <a:rPr lang="th-TH" smtClean="0"/>
              <a:t>03/09/54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92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F111-19E9-4094-9B9C-39DE4D0BF2D5}" type="datetime1">
              <a:rPr lang="th-TH" smtClean="0"/>
              <a:t>03/09/54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749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5379-D9C8-44DD-B9AE-F0DB9F4E7A27}" type="datetime1">
              <a:rPr lang="th-TH" smtClean="0"/>
              <a:t>03/09/54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85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E6E7-C034-4D3F-9AE4-8167CCEB99E0}" type="datetime1">
              <a:rPr lang="th-TH" smtClean="0"/>
              <a:t>03/09/54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013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2932A-FF4B-431C-AEF5-B2E7C81CF954}" type="datetime1">
              <a:rPr lang="th-TH" smtClean="0"/>
              <a:t>03/09/54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CSAG, KMITL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3A7D3-E6CA-40BA-88D0-11BE7640E7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64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orm_(web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_forms.asp" TargetMode="External"/><Relationship Id="rId2" Type="http://schemas.openxmlformats.org/officeDocument/2006/relationships/hyperlink" Target="http://www.w3.org/TR/html4/interact/form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tags/tag_select.as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Programming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II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729559" y="3789040"/>
            <a:ext cx="7684878" cy="23511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by</a:t>
            </a:r>
            <a:br>
              <a:rPr lang="en-US" dirty="0" smtClean="0"/>
            </a:br>
            <a:r>
              <a:rPr lang="en-US" dirty="0" err="1" smtClean="0"/>
              <a:t>Patcharapol</a:t>
            </a:r>
            <a:r>
              <a:rPr lang="en-US" dirty="0" smtClean="0"/>
              <a:t>  </a:t>
            </a:r>
            <a:r>
              <a:rPr lang="en-US" dirty="0" err="1" smtClean="0"/>
              <a:t>Jirasrisopa</a:t>
            </a:r>
            <a:r>
              <a:rPr lang="en-US" dirty="0"/>
              <a:t> </a:t>
            </a:r>
            <a:r>
              <a:rPr lang="en-US" dirty="0" smtClean="0"/>
              <a:t>(Q)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Computer System Administrator Group</a:t>
            </a:r>
          </a:p>
          <a:p>
            <a:r>
              <a:rPr lang="en-US" dirty="0" smtClean="0"/>
              <a:t>King </a:t>
            </a:r>
            <a:r>
              <a:rPr lang="en-US" dirty="0" err="1" smtClean="0"/>
              <a:t>Mongkut’s</a:t>
            </a:r>
            <a:r>
              <a:rPr lang="en-US" dirty="0" smtClean="0"/>
              <a:t> Institute of Technology </a:t>
            </a:r>
            <a:r>
              <a:rPr lang="en-US" dirty="0" err="1" smtClean="0"/>
              <a:t>Ladkrabang</a:t>
            </a:r>
            <a:endParaRPr lang="en-US" dirty="0" smtClean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</a:t>
            </a:fld>
            <a:endParaRPr lang="th-TH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84" y="260648"/>
            <a:ext cx="2571429" cy="17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</a:p>
          <a:p>
            <a:r>
              <a:rPr lang="en-US" dirty="0" smtClean="0"/>
              <a:t>Introduction to forms</a:t>
            </a:r>
          </a:p>
          <a:p>
            <a:r>
              <a:rPr lang="en-US" dirty="0" smtClean="0"/>
              <a:t>How to write form in HTML?</a:t>
            </a:r>
          </a:p>
          <a:p>
            <a:r>
              <a:rPr lang="en-US" dirty="0" smtClean="0"/>
              <a:t>How to receive data in PHP?</a:t>
            </a:r>
          </a:p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pPr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04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forms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What is form?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How it work?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GET/POST Method</a:t>
            </a:r>
            <a:endParaRPr lang="th-TH" dirty="0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39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form?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 tooltip="Form (web)"/>
              </a:rPr>
              <a:t>Form (web)</a:t>
            </a:r>
            <a:r>
              <a:rPr lang="en-US" dirty="0"/>
              <a:t>, a document form used on a web page to, typically, submit user data to a server</a:t>
            </a:r>
            <a:br>
              <a:rPr lang="en-US" dirty="0"/>
            </a:br>
            <a:r>
              <a:rPr lang="en-US" dirty="0"/>
              <a:t>(http://</a:t>
            </a:r>
            <a:r>
              <a:rPr lang="en-US" dirty="0" smtClean="0"/>
              <a:t>en.wikipedia.org/wiki/Form)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12</a:t>
            </a:fld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6"/>
            <a:ext cx="51435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work?</a:t>
            </a:r>
            <a:endParaRPr lang="th-TH" dirty="0"/>
          </a:p>
        </p:txBody>
      </p:sp>
      <p:sp>
        <p:nvSpPr>
          <p:cNvPr id="8" name="ตัวแทนหมายเลขภาพนิ่ง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13</a:t>
            </a:fld>
            <a:endParaRPr lang="th-TH"/>
          </a:p>
        </p:txBody>
      </p:sp>
      <p:sp>
        <p:nvSpPr>
          <p:cNvPr id="4" name="ตัดมุมสี่เหลี่ยมผืนผ้าหนึ่งมุม 3"/>
          <p:cNvSpPr/>
          <p:nvPr/>
        </p:nvSpPr>
        <p:spPr>
          <a:xfrm>
            <a:off x="1619672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br>
              <a:rPr lang="en-US" dirty="0" smtClean="0"/>
            </a:br>
            <a:r>
              <a:rPr lang="en-US" sz="1600" dirty="0" smtClean="0"/>
              <a:t>index.html</a:t>
            </a:r>
            <a:endParaRPr lang="th-TH" sz="1600" dirty="0"/>
          </a:p>
        </p:txBody>
      </p:sp>
      <p:sp>
        <p:nvSpPr>
          <p:cNvPr id="5" name="ตัดมุมสี่เหลี่ยมผืนผ้าหนึ่งมุม 4"/>
          <p:cNvSpPr/>
          <p:nvPr/>
        </p:nvSpPr>
        <p:spPr>
          <a:xfrm>
            <a:off x="6228184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PHP</a:t>
            </a:r>
            <a:br>
              <a:rPr lang="en-US" dirty="0" smtClean="0"/>
            </a:br>
            <a:r>
              <a:rPr lang="en-US" sz="1600" dirty="0" err="1" smtClean="0"/>
              <a:t>form.php</a:t>
            </a:r>
            <a:endParaRPr lang="th-TH" dirty="0"/>
          </a:p>
        </p:txBody>
      </p:sp>
      <p:sp>
        <p:nvSpPr>
          <p:cNvPr id="6" name="ลูกศรขวาท้ายขีด 5"/>
          <p:cNvSpPr/>
          <p:nvPr/>
        </p:nvSpPr>
        <p:spPr>
          <a:xfrm>
            <a:off x="3275856" y="3630190"/>
            <a:ext cx="2664296" cy="504056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275856" y="278092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GET/POST</a:t>
            </a:r>
            <a:br>
              <a:rPr lang="en-US" dirty="0" smtClean="0"/>
            </a:br>
            <a:r>
              <a:rPr lang="en-US" dirty="0" smtClean="0"/>
              <a:t>Method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71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Method</a:t>
            </a:r>
            <a:endParaRPr lang="th-TH" dirty="0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14</a:t>
            </a:fld>
            <a:endParaRPr lang="th-TH"/>
          </a:p>
        </p:txBody>
      </p:sp>
      <p:sp>
        <p:nvSpPr>
          <p:cNvPr id="4" name="ตัดมุมสี่เหลี่ยมผืนผ้าหนึ่งมุม 3"/>
          <p:cNvSpPr/>
          <p:nvPr/>
        </p:nvSpPr>
        <p:spPr>
          <a:xfrm>
            <a:off x="1619672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br>
              <a:rPr lang="en-US" dirty="0" smtClean="0"/>
            </a:br>
            <a:r>
              <a:rPr lang="en-US" sz="1600" dirty="0" smtClean="0"/>
              <a:t>index.html</a:t>
            </a:r>
            <a:endParaRPr lang="th-TH" sz="1600" dirty="0"/>
          </a:p>
        </p:txBody>
      </p:sp>
      <p:sp>
        <p:nvSpPr>
          <p:cNvPr id="5" name="ตัดมุมสี่เหลี่ยมผืนผ้าหนึ่งมุม 4"/>
          <p:cNvSpPr/>
          <p:nvPr/>
        </p:nvSpPr>
        <p:spPr>
          <a:xfrm>
            <a:off x="6228184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PHP</a:t>
            </a:r>
            <a:br>
              <a:rPr lang="en-US" dirty="0" smtClean="0"/>
            </a:br>
            <a:r>
              <a:rPr lang="en-US" sz="1600" dirty="0" err="1" smtClean="0"/>
              <a:t>form.php</a:t>
            </a:r>
            <a:endParaRPr lang="th-TH" dirty="0"/>
          </a:p>
        </p:txBody>
      </p:sp>
      <p:sp>
        <p:nvSpPr>
          <p:cNvPr id="6" name="ลูกศรขวาท้ายขีด 5"/>
          <p:cNvSpPr/>
          <p:nvPr/>
        </p:nvSpPr>
        <p:spPr>
          <a:xfrm>
            <a:off x="3275856" y="3630190"/>
            <a:ext cx="2664296" cy="504056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275856" y="278092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  <a:br>
              <a:rPr lang="en-US" dirty="0" smtClean="0"/>
            </a:br>
            <a:r>
              <a:rPr lang="en-US" dirty="0" smtClean="0"/>
              <a:t>Method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3131840" y="4256711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URL:</a:t>
            </a:r>
          </a:p>
          <a:p>
            <a:r>
              <a:rPr lang="en-US" sz="1600" dirty="0" err="1" smtClean="0"/>
              <a:t>form.php?name</a:t>
            </a:r>
            <a:r>
              <a:rPr lang="en-US" sz="1600" dirty="0" smtClean="0"/>
              <a:t>=</a:t>
            </a:r>
            <a:r>
              <a:rPr lang="en-US" sz="1600" dirty="0" err="1" smtClean="0"/>
              <a:t>Q&amp;birth_year</a:t>
            </a:r>
            <a:r>
              <a:rPr lang="en-US" sz="1600" dirty="0" smtClean="0"/>
              <a:t>=1992&amp;faculty=</a:t>
            </a:r>
            <a:r>
              <a:rPr lang="en-US" sz="1600" dirty="0" err="1" smtClean="0"/>
              <a:t>engineering&amp;department</a:t>
            </a:r>
            <a:r>
              <a:rPr lang="en-US" sz="1600" dirty="0" smtClean="0"/>
              <a:t>=</a:t>
            </a:r>
            <a:r>
              <a:rPr lang="en-US" sz="1600" dirty="0" err="1" smtClean="0"/>
              <a:t>computer&amp;college</a:t>
            </a:r>
            <a:r>
              <a:rPr lang="en-US" sz="1600" dirty="0" smtClean="0"/>
              <a:t>=KMITL</a:t>
            </a:r>
            <a:endParaRPr lang="th-TH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43457" y="4725144"/>
            <a:ext cx="2288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name=Q</a:t>
            </a:r>
            <a:br>
              <a:rPr lang="en-US" sz="1600" dirty="0" smtClean="0"/>
            </a:br>
            <a:r>
              <a:rPr lang="en-US" sz="1600" dirty="0" err="1" smtClean="0"/>
              <a:t>birth_year</a:t>
            </a:r>
            <a:r>
              <a:rPr lang="en-US" sz="1600" dirty="0" smtClean="0"/>
              <a:t>=1992</a:t>
            </a:r>
            <a:br>
              <a:rPr lang="en-US" sz="1600" dirty="0" smtClean="0"/>
            </a:br>
            <a:r>
              <a:rPr lang="en-US" sz="1600" dirty="0" smtClean="0"/>
              <a:t>faculty=engineering</a:t>
            </a:r>
            <a:br>
              <a:rPr lang="en-US" sz="1600" dirty="0" smtClean="0"/>
            </a:br>
            <a:r>
              <a:rPr lang="en-US" sz="1600" dirty="0" smtClean="0"/>
              <a:t>department=computer</a:t>
            </a:r>
            <a:br>
              <a:rPr lang="en-US" sz="1600" dirty="0" smtClean="0"/>
            </a:br>
            <a:r>
              <a:rPr lang="en-US" sz="1600" dirty="0" smtClean="0"/>
              <a:t>college=KMITL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4975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Method</a:t>
            </a:r>
            <a:endParaRPr lang="th-TH" dirty="0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15</a:t>
            </a:fld>
            <a:endParaRPr lang="th-TH" dirty="0"/>
          </a:p>
        </p:txBody>
      </p:sp>
      <p:sp>
        <p:nvSpPr>
          <p:cNvPr id="4" name="ตัดมุมสี่เหลี่ยมผืนผ้าหนึ่งมุม 3"/>
          <p:cNvSpPr/>
          <p:nvPr/>
        </p:nvSpPr>
        <p:spPr>
          <a:xfrm>
            <a:off x="1619672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br>
              <a:rPr lang="en-US" dirty="0" smtClean="0"/>
            </a:br>
            <a:r>
              <a:rPr lang="en-US" sz="1600" dirty="0" smtClean="0"/>
              <a:t>index.html</a:t>
            </a:r>
            <a:endParaRPr lang="th-TH" sz="1600" dirty="0"/>
          </a:p>
        </p:txBody>
      </p:sp>
      <p:sp>
        <p:nvSpPr>
          <p:cNvPr id="5" name="ตัดมุมสี่เหลี่ยมผืนผ้าหนึ่งมุม 4"/>
          <p:cNvSpPr/>
          <p:nvPr/>
        </p:nvSpPr>
        <p:spPr>
          <a:xfrm>
            <a:off x="6228184" y="2780928"/>
            <a:ext cx="1408852" cy="1800200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PHP</a:t>
            </a:r>
            <a:br>
              <a:rPr lang="en-US" dirty="0" smtClean="0"/>
            </a:br>
            <a:r>
              <a:rPr lang="en-US" sz="1600" dirty="0" err="1" smtClean="0"/>
              <a:t>form.php</a:t>
            </a:r>
            <a:endParaRPr lang="th-TH" dirty="0"/>
          </a:p>
        </p:txBody>
      </p:sp>
      <p:sp>
        <p:nvSpPr>
          <p:cNvPr id="6" name="ลูกศรขวาท้ายขีด 5"/>
          <p:cNvSpPr/>
          <p:nvPr/>
        </p:nvSpPr>
        <p:spPr>
          <a:xfrm>
            <a:off x="3275856" y="3630190"/>
            <a:ext cx="2664296" cy="504056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275856" y="278092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br>
              <a:rPr lang="en-US" dirty="0" smtClean="0"/>
            </a:br>
            <a:r>
              <a:rPr lang="en-US" dirty="0" smtClean="0"/>
              <a:t>Method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3131840" y="4256711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URL:</a:t>
            </a:r>
          </a:p>
          <a:p>
            <a:r>
              <a:rPr lang="en-US" sz="1600" dirty="0" err="1" smtClean="0"/>
              <a:t>form.php</a:t>
            </a:r>
            <a:endParaRPr lang="th-TH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43457" y="4725144"/>
            <a:ext cx="2288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name=Q</a:t>
            </a:r>
            <a:br>
              <a:rPr lang="en-US" sz="1600" dirty="0" smtClean="0"/>
            </a:br>
            <a:r>
              <a:rPr lang="en-US" sz="1600" dirty="0" err="1" smtClean="0"/>
              <a:t>birth_year</a:t>
            </a:r>
            <a:r>
              <a:rPr lang="en-US" sz="1600" dirty="0" smtClean="0"/>
              <a:t>=1992</a:t>
            </a:r>
            <a:br>
              <a:rPr lang="en-US" sz="1600" dirty="0" smtClean="0"/>
            </a:br>
            <a:r>
              <a:rPr lang="en-US" sz="1600" dirty="0" smtClean="0"/>
              <a:t>faculty=engineering</a:t>
            </a:r>
            <a:br>
              <a:rPr lang="en-US" sz="1600" dirty="0" smtClean="0"/>
            </a:br>
            <a:r>
              <a:rPr lang="en-US" sz="1600" dirty="0" smtClean="0"/>
              <a:t>department=computer</a:t>
            </a:r>
            <a:br>
              <a:rPr lang="en-US" sz="1600" dirty="0" smtClean="0"/>
            </a:br>
            <a:r>
              <a:rPr lang="en-US" sz="1600" dirty="0" smtClean="0"/>
              <a:t>college=KMITL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8629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</a:p>
          <a:p>
            <a:r>
              <a:rPr lang="en-US" dirty="0" smtClean="0"/>
              <a:t>Introduction to forms</a:t>
            </a:r>
          </a:p>
          <a:p>
            <a:r>
              <a:rPr lang="en-US" dirty="0" smtClean="0"/>
              <a:t>How to write form in HTML?</a:t>
            </a:r>
          </a:p>
          <a:p>
            <a:r>
              <a:rPr lang="en-US" dirty="0" smtClean="0"/>
              <a:t>How to receive data in PHP?</a:t>
            </a:r>
          </a:p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66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form in HTML</a:t>
            </a:r>
            <a:r>
              <a:rPr lang="en-US" dirty="0" smtClean="0"/>
              <a:t>?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Form element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Input element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Select element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Demonstration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01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element</a:t>
            </a:r>
            <a:endParaRPr lang="th-TH" dirty="0"/>
          </a:p>
        </p:txBody>
      </p:sp>
      <p:sp>
        <p:nvSpPr>
          <p:cNvPr id="7" name="ตัวแทนเนื้อหา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 smtClean="0"/>
              <a:t>&lt;FORM&gt;</a:t>
            </a:r>
            <a:br>
              <a:rPr lang="en-US" dirty="0" smtClean="0"/>
            </a:br>
            <a:r>
              <a:rPr lang="en-US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&lt;/FORM&gt;</a:t>
            </a: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Attribute of form</a:t>
            </a:r>
          </a:p>
          <a:p>
            <a:pPr marL="68580" indent="0">
              <a:buNone/>
            </a:pPr>
            <a:r>
              <a:rPr lang="en-US" dirty="0" smtClean="0"/>
              <a:t>action</a:t>
            </a:r>
            <a:r>
              <a:rPr lang="en-US" smtClean="0"/>
              <a:t>	process </a:t>
            </a:r>
            <a:r>
              <a:rPr lang="en-US" dirty="0" err="1" smtClean="0"/>
              <a:t>url</a:t>
            </a:r>
            <a:r>
              <a:rPr lang="en-US" dirty="0" smtClean="0"/>
              <a:t> of server-side</a:t>
            </a:r>
            <a:br>
              <a:rPr lang="en-US" dirty="0" smtClean="0"/>
            </a:br>
            <a:r>
              <a:rPr lang="en-US" dirty="0" smtClean="0"/>
              <a:t>		(Require)</a:t>
            </a:r>
          </a:p>
          <a:p>
            <a:pPr marL="68580" indent="0">
              <a:buNone/>
            </a:pPr>
            <a:r>
              <a:rPr lang="en-US" dirty="0" smtClean="0"/>
              <a:t>method	method used to submit the form</a:t>
            </a:r>
            <a:br>
              <a:rPr lang="en-US" dirty="0" smtClean="0"/>
            </a:br>
            <a:r>
              <a:rPr lang="en-US" dirty="0" smtClean="0"/>
              <a:t>		(Default : GET)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125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I</a:t>
            </a:r>
          </a:p>
          <a:p>
            <a:pPr marL="6858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FORM action=“http://localhost/form.php”&gt;</a:t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…input element…</a:t>
            </a:r>
          </a:p>
          <a:p>
            <a:pPr marL="6858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 smtClean="0"/>
              <a:t>Example II</a:t>
            </a:r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action=“http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://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localhost/form.php” method=“POST”&gt;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…input element…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&lt;/FORM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57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Programming Part I</a:t>
            </a:r>
            <a:endParaRPr lang="th-TH" dirty="0"/>
          </a:p>
        </p:txBody>
      </p:sp>
      <p:sp>
        <p:nvSpPr>
          <p:cNvPr id="9" name="ตัวแทนเนื้อหา 8"/>
          <p:cNvSpPr>
            <a:spLocks noGrp="1"/>
          </p:cNvSpPr>
          <p:nvPr>
            <p:ph idx="1"/>
          </p:nvPr>
        </p:nvSpPr>
        <p:spPr>
          <a:xfrm>
            <a:off x="1043493" y="2323652"/>
            <a:ext cx="3384491" cy="434570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Intro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Install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Syntax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String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Operators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PHP If...</a:t>
            </a:r>
            <a:r>
              <a:rPr lang="en-US" dirty="0" smtClean="0">
                <a:solidFill>
                  <a:srgbClr val="FF0000"/>
                </a:solidFill>
              </a:rPr>
              <a:t>Else</a:t>
            </a:r>
          </a:p>
          <a:p>
            <a:pPr marL="285750" indent="-285750"/>
            <a:r>
              <a:rPr lang="en-US" dirty="0">
                <a:solidFill>
                  <a:srgbClr val="00B050"/>
                </a:solidFill>
              </a:rPr>
              <a:t>PHP While Loops</a:t>
            </a:r>
          </a:p>
          <a:p>
            <a:pPr marL="285750" indent="-285750"/>
            <a:r>
              <a:rPr lang="en-US" dirty="0">
                <a:solidFill>
                  <a:srgbClr val="00B050"/>
                </a:solidFill>
              </a:rPr>
              <a:t>PHP For </a:t>
            </a:r>
            <a:r>
              <a:rPr lang="en-US" dirty="0" smtClean="0">
                <a:solidFill>
                  <a:srgbClr val="00B050"/>
                </a:solidFill>
              </a:rPr>
              <a:t>Loops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ตัวแทนหมายเลขภาพนิ่ง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</a:t>
            </a:fld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4644008" y="2276872"/>
            <a:ext cx="3312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PHP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Forms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PHP $_GET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PHP $_POST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5204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element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&lt;INPUT /&gt;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smtClean="0"/>
              <a:t>Attribute of input</a:t>
            </a:r>
          </a:p>
          <a:p>
            <a:pPr marL="68580" indent="0">
              <a:buNone/>
            </a:pPr>
            <a:r>
              <a:rPr lang="en-US" dirty="0" smtClean="0"/>
              <a:t>type			kind of input</a:t>
            </a:r>
          </a:p>
          <a:p>
            <a:pPr marL="68580" indent="0">
              <a:buNone/>
            </a:pPr>
            <a:r>
              <a:rPr lang="en-US" dirty="0" smtClean="0"/>
              <a:t>name		name of element</a:t>
            </a:r>
          </a:p>
          <a:p>
            <a:pPr marL="68580" indent="0">
              <a:buNone/>
            </a:pPr>
            <a:r>
              <a:rPr lang="en-US" dirty="0" smtClean="0"/>
              <a:t>value		initial value for element</a:t>
            </a:r>
          </a:p>
          <a:p>
            <a:pPr marL="6858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81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43492" y="2323653"/>
            <a:ext cx="7488948" cy="1609404"/>
          </a:xfrm>
        </p:spPr>
        <p:txBody>
          <a:bodyPr>
            <a:normAutofit/>
          </a:bodyPr>
          <a:lstStyle/>
          <a:p>
            <a:r>
              <a:rPr lang="en-US" dirty="0" err="1" smtClean="0"/>
              <a:t>type:text</a:t>
            </a:r>
            <a:endParaRPr lang="en-US" dirty="0" smtClean="0"/>
          </a:p>
          <a:p>
            <a:pPr marL="6858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&lt;FORM&gt;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First name: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type="text" name="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fname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" value="Mr.“ /&gt;&lt;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br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Last name: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type="text" name="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lname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"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&lt;/FORM&gt;</a:t>
            </a:r>
            <a:endParaRPr lang="th-T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21</a:t>
            </a:fld>
            <a:endParaRPr lang="th-TH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52016" r="56246" b="40524"/>
          <a:stretch/>
        </p:blipFill>
        <p:spPr bwMode="auto">
          <a:xfrm>
            <a:off x="1403648" y="3933056"/>
            <a:ext cx="6480720" cy="156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5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type:password</a:t>
            </a:r>
            <a:endParaRPr lang="en-US" dirty="0" smtClean="0"/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&lt;FORM&gt;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Password: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type="password" name="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pwd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/&gt;&lt;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/&gt;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Password: &lt;INPUT type="password" name="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pwd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“ value=“12345”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&lt;/FORM&gt;</a:t>
            </a:r>
            <a:endParaRPr lang="th-TH" sz="1600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22</a:t>
            </a:fld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t="40726" r="56472" b="54234"/>
          <a:stretch/>
        </p:blipFill>
        <p:spPr bwMode="auto">
          <a:xfrm>
            <a:off x="2051720" y="4005064"/>
            <a:ext cx="475252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41202" r="56595" b="54567"/>
          <a:stretch/>
        </p:blipFill>
        <p:spPr bwMode="auto">
          <a:xfrm>
            <a:off x="1954204" y="4941168"/>
            <a:ext cx="4824536" cy="66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95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type:radio</a:t>
            </a:r>
            <a:endParaRPr lang="en-US" dirty="0" smtClean="0"/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&lt;form&gt;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type="radio" name="sex" value="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male" checked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/&gt; Male&lt;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br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type="radio" name="sex" value="female" /&gt; Female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&lt;/form&gt; </a:t>
            </a:r>
            <a:endParaRPr lang="th-T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23</a:t>
            </a:fld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46230" r="67427" b="47619"/>
          <a:stretch/>
        </p:blipFill>
        <p:spPr bwMode="auto">
          <a:xfrm>
            <a:off x="3347864" y="4221088"/>
            <a:ext cx="2664296" cy="1529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4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type:checkbox</a:t>
            </a:r>
            <a:endParaRPr lang="en-US" dirty="0"/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&lt;form&gt;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type="checkbox" name="vehicle" value="Bike" /&gt; I have a bike&lt;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br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type="checkbox" name="vehicle" value="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Car"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/&gt; I have a car 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&lt;/form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th-T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24</a:t>
            </a:fld>
            <a:endParaRPr lang="th-T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8" t="48413" r="64526" b="44841"/>
          <a:stretch/>
        </p:blipFill>
        <p:spPr bwMode="auto">
          <a:xfrm>
            <a:off x="2555776" y="4155827"/>
            <a:ext cx="3849187" cy="161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1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element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43492" y="2323652"/>
            <a:ext cx="7056900" cy="3508977"/>
          </a:xfrm>
        </p:spPr>
        <p:txBody>
          <a:bodyPr/>
          <a:lstStyle/>
          <a:p>
            <a:r>
              <a:rPr lang="en-US" dirty="0" err="1" smtClean="0"/>
              <a:t>type:submit</a:t>
            </a:r>
            <a:r>
              <a:rPr lang="en-US" dirty="0" smtClean="0"/>
              <a:t>/reset</a:t>
            </a:r>
            <a:endParaRPr lang="en-US" dirty="0"/>
          </a:p>
          <a:p>
            <a:pPr marL="6858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form&gt;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type="submit" value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="Click here to send data" /&gt;&lt;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br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/&gt;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&lt;input type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="reset"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value="Click here to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reset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data" /&gt;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dirty="0">
                <a:latin typeface="Consolas" pitchFamily="49" charset="0"/>
                <a:cs typeface="Consolas" pitchFamily="49" charset="0"/>
              </a:rPr>
              <a:t>&lt;/form&gt; </a:t>
            </a:r>
            <a:endParaRPr lang="th-T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25</a:t>
            </a:fld>
            <a:endParaRPr lang="th-TH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4" r="86545" b="79951"/>
          <a:stretch/>
        </p:blipFill>
        <p:spPr bwMode="auto">
          <a:xfrm>
            <a:off x="1979712" y="3923587"/>
            <a:ext cx="546417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0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element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selector</a:t>
            </a:r>
          </a:p>
          <a:p>
            <a:pPr marL="68580" indent="0">
              <a:buNone/>
            </a:pPr>
            <a:r>
              <a:rPr lang="en-US" dirty="0"/>
              <a:t>&lt;select name="year"&gt;</a:t>
            </a:r>
          </a:p>
          <a:p>
            <a:pPr marL="68580" indent="0">
              <a:buNone/>
            </a:pPr>
            <a:r>
              <a:rPr lang="en-US" dirty="0"/>
              <a:t>	&lt;option value="1991"&gt;1991&lt;/option&gt;</a:t>
            </a:r>
          </a:p>
          <a:p>
            <a:pPr marL="68580" indent="0">
              <a:buNone/>
            </a:pPr>
            <a:r>
              <a:rPr lang="en-US" dirty="0"/>
              <a:t>	&lt;option value="1992"&gt;1992&lt;/option&gt;</a:t>
            </a:r>
          </a:p>
          <a:p>
            <a:pPr marL="68580" indent="0">
              <a:buNone/>
            </a:pPr>
            <a:r>
              <a:rPr lang="en-US" dirty="0"/>
              <a:t>	&lt;option value="1993"&gt;1993&lt;/option&gt;</a:t>
            </a:r>
          </a:p>
          <a:p>
            <a:pPr marL="68580" indent="0">
              <a:buNone/>
            </a:pPr>
            <a:r>
              <a:rPr lang="en-US" dirty="0"/>
              <a:t>	&lt;option value="1994"&gt;1994&lt;/option&gt;</a:t>
            </a:r>
          </a:p>
          <a:p>
            <a:pPr marL="68580" indent="0">
              <a:buNone/>
            </a:pPr>
            <a:r>
              <a:rPr lang="en-US" dirty="0"/>
              <a:t>	&lt;option value="1995"&gt;1995&lt;/option&gt;</a:t>
            </a:r>
          </a:p>
          <a:p>
            <a:pPr marL="68580" indent="0">
              <a:buNone/>
            </a:pPr>
            <a:r>
              <a:rPr lang="en-US" dirty="0"/>
              <a:t>&lt;/select&gt;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26</a:t>
            </a:fld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6" r="90199" b="74197"/>
          <a:stretch/>
        </p:blipFill>
        <p:spPr bwMode="auto">
          <a:xfrm>
            <a:off x="3635896" y="5384800"/>
            <a:ext cx="4649119" cy="78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th-TH" dirty="0"/>
          </a:p>
        </p:txBody>
      </p:sp>
      <p:sp>
        <p:nvSpPr>
          <p:cNvPr id="7" name="ตัวแทนข้อความ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196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03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</a:p>
          <a:p>
            <a:r>
              <a:rPr lang="en-US" dirty="0" smtClean="0"/>
              <a:t>Introduction to forms</a:t>
            </a:r>
          </a:p>
          <a:p>
            <a:r>
              <a:rPr lang="en-US" dirty="0" smtClean="0"/>
              <a:t>How to write form in HTML?</a:t>
            </a:r>
          </a:p>
          <a:p>
            <a:r>
              <a:rPr lang="en-US" dirty="0" smtClean="0"/>
              <a:t>How to receive data in PHP?</a:t>
            </a:r>
          </a:p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42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</a:p>
          <a:p>
            <a:r>
              <a:rPr lang="en-US" dirty="0" smtClean="0"/>
              <a:t>Introduction to forms</a:t>
            </a:r>
          </a:p>
          <a:p>
            <a:r>
              <a:rPr lang="en-US" dirty="0" smtClean="0"/>
              <a:t>How to write form in HTML?</a:t>
            </a:r>
          </a:p>
          <a:p>
            <a:r>
              <a:rPr lang="en-US" dirty="0" smtClean="0"/>
              <a:t>How to receive data in PHP?</a:t>
            </a:r>
          </a:p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12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receive data in PHP</a:t>
            </a:r>
            <a:r>
              <a:rPr lang="en-US" dirty="0" smtClean="0"/>
              <a:t>?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How to receive data in </a:t>
            </a:r>
            <a:r>
              <a:rPr lang="en-US" dirty="0" smtClean="0"/>
              <a:t>PHP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Example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Demonstration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823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receive data in PHP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</a:p>
          <a:p>
            <a:pPr marL="68580" indent="0">
              <a:buNone/>
            </a:pPr>
            <a:r>
              <a:rPr lang="en-US" dirty="0" smtClean="0"/>
              <a:t>$_GET[..element name..];</a:t>
            </a:r>
          </a:p>
          <a:p>
            <a:pPr marL="68580" indent="0">
              <a:buNone/>
            </a:pPr>
            <a:r>
              <a:rPr lang="en-US" dirty="0" smtClean="0"/>
              <a:t>Example :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&lt;?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php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$name=$_GET[“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”];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89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receive data in PHP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</a:t>
            </a:r>
          </a:p>
          <a:p>
            <a:pPr marL="68580" indent="0">
              <a:buNone/>
            </a:pPr>
            <a:r>
              <a:rPr lang="en-US" dirty="0" smtClean="0"/>
              <a:t>$_POST[..element name..];</a:t>
            </a:r>
          </a:p>
          <a:p>
            <a:pPr marL="68580" indent="0">
              <a:buNone/>
            </a:pPr>
            <a:r>
              <a:rPr lang="en-US" dirty="0" smtClean="0"/>
              <a:t>Example :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&lt;?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php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$name=$_POST[“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”];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616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receive data in PHP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: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&lt;?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php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$nick=$_GET[“nickname”];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echo “Hello ”.$nick;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68580" indent="0">
              <a:buNone/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//input -&gt; Q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//output -&gt; Hello Q</a:t>
            </a:r>
            <a:endParaRPr lang="th-TH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9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receive data in PHP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Example :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&lt;?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php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$year=$_POST[“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birth_year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”];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$age=2011-$year;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if($age&lt;20){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echo “You are child”;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}else{</a:t>
            </a: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echo “You are adult”;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}</a:t>
            </a:r>
          </a:p>
          <a:p>
            <a:pPr marL="6858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?&gt;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//input -&gt;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1992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6858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//output -&gt;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You are child</a:t>
            </a:r>
            <a:endParaRPr lang="th-TH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01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th-TH" dirty="0"/>
          </a:p>
        </p:txBody>
      </p:sp>
      <p:sp>
        <p:nvSpPr>
          <p:cNvPr id="7" name="ตัวแทนข้อความ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21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</a:p>
          <a:p>
            <a:r>
              <a:rPr lang="en-US" dirty="0" smtClean="0"/>
              <a:t>Introduction to forms</a:t>
            </a:r>
          </a:p>
          <a:p>
            <a:r>
              <a:rPr lang="en-US" dirty="0" smtClean="0"/>
              <a:t>How to write form in HTML?</a:t>
            </a:r>
          </a:p>
          <a:p>
            <a:r>
              <a:rPr lang="en-US" dirty="0" smtClean="0"/>
              <a:t>How to receive data in PHP?</a:t>
            </a:r>
          </a:p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42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Example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2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1307" y="1600200"/>
            <a:ext cx="55013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316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For loop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While loop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83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40</a:t>
            </a:fld>
            <a:endParaRPr lang="th-TH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485718" cy="45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0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41</a:t>
            </a:fld>
            <a:endParaRPr lang="th-TH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10" y="1484784"/>
            <a:ext cx="5818014" cy="47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29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index.html </a:t>
            </a:r>
            <a:r>
              <a:rPr lang="en-US" sz="18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form action=“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think.php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”&gt;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Input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number only : 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input type=“text” name=“number” /&gt;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input type=“submit” value=“Do”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/&gt;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&lt;/form&gt;</a:t>
            </a:r>
          </a:p>
          <a:p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think.php</a:t>
            </a:r>
            <a:r>
              <a:rPr lang="en-US" sz="18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:</a:t>
            </a: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&lt;?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php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	$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=$_GET[“number”];</a:t>
            </a:r>
          </a:p>
          <a:p>
            <a:pPr marL="0" indent="0"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	echo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“Show number 1 to ”.$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	for($i=1;$i&lt;=$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;$i++){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echo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“&lt;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br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/&gt;”.$i;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	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?&gt;</a:t>
            </a:r>
            <a:endParaRPr lang="th-TH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28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self !!!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60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929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18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coming today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40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th-TH" dirty="0"/>
          </a:p>
        </p:txBody>
      </p:sp>
      <p:sp>
        <p:nvSpPr>
          <p:cNvPr id="11" name="ตัวแทนเนื้อหา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www.w3.org/TR/html4/interact/forms.html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www.w3schools.com/html/html_forms.asp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www.w3schools.com/tags/tag_select.asp</a:t>
            </a:r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3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loop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</a:p>
          <a:p>
            <a:pPr marL="68580" indent="0">
              <a:buNone/>
            </a:pPr>
            <a:r>
              <a:rPr lang="en-US" dirty="0" smtClean="0"/>
              <a:t>for(</a:t>
            </a:r>
            <a:r>
              <a:rPr lang="en-US" dirty="0" err="1" smtClean="0"/>
              <a:t>initial;expression;change</a:t>
            </a:r>
            <a:r>
              <a:rPr lang="en-US" dirty="0" smtClean="0"/>
              <a:t>){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statement</a:t>
            </a:r>
          </a:p>
          <a:p>
            <a:pPr marL="68580" indent="0">
              <a:buNone/>
            </a:pPr>
            <a:r>
              <a:rPr lang="en-US" dirty="0" smtClean="0"/>
              <a:t>}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5</a:t>
            </a:fld>
            <a:endParaRPr lang="th-TH"/>
          </a:p>
        </p:txBody>
      </p:sp>
      <p:grpSp>
        <p:nvGrpSpPr>
          <p:cNvPr id="94" name="กลุ่ม 93"/>
          <p:cNvGrpSpPr/>
          <p:nvPr/>
        </p:nvGrpSpPr>
        <p:grpSpPr>
          <a:xfrm>
            <a:off x="5333570" y="1844824"/>
            <a:ext cx="3126864" cy="4176464"/>
            <a:chOff x="5333570" y="1844824"/>
            <a:chExt cx="3126864" cy="4176464"/>
          </a:xfrm>
        </p:grpSpPr>
        <p:cxnSp>
          <p:nvCxnSpPr>
            <p:cNvPr id="9" name="ลูกศรเชื่อมต่อแบบตรง 8"/>
            <p:cNvCxnSpPr/>
            <p:nvPr/>
          </p:nvCxnSpPr>
          <p:spPr>
            <a:xfrm>
              <a:off x="6732240" y="1844824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แผนผังลำดับงาน: กระบวนการ 10"/>
            <p:cNvSpPr/>
            <p:nvPr/>
          </p:nvSpPr>
          <p:spPr>
            <a:xfrm>
              <a:off x="6200542" y="2564904"/>
              <a:ext cx="1080120" cy="432048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initial</a:t>
              </a:r>
              <a:endParaRPr lang="th-TH" sz="2000" dirty="0"/>
            </a:p>
          </p:txBody>
        </p:sp>
        <p:cxnSp>
          <p:nvCxnSpPr>
            <p:cNvPr id="12" name="ลูกศรเชื่อมต่อแบบตรง 11"/>
            <p:cNvCxnSpPr/>
            <p:nvPr/>
          </p:nvCxnSpPr>
          <p:spPr>
            <a:xfrm>
              <a:off x="6732240" y="335699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แผนผังลําดับงาน: การตัดสินใจ 14"/>
            <p:cNvSpPr/>
            <p:nvPr/>
          </p:nvSpPr>
          <p:spPr>
            <a:xfrm>
              <a:off x="6084168" y="3645024"/>
              <a:ext cx="1296144" cy="723680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expression</a:t>
              </a:r>
              <a:endParaRPr lang="th-TH" sz="1400" dirty="0"/>
            </a:p>
          </p:txBody>
        </p:sp>
        <p:cxnSp>
          <p:nvCxnSpPr>
            <p:cNvPr id="17" name="ตัวเชื่อมต่อหักมุม 16"/>
            <p:cNvCxnSpPr>
              <a:stCxn id="15" idx="1"/>
              <a:endCxn id="48" idx="0"/>
            </p:cNvCxnSpPr>
            <p:nvPr/>
          </p:nvCxnSpPr>
          <p:spPr>
            <a:xfrm rot="10800000" flipH="1" flipV="1">
              <a:off x="6084167" y="4006864"/>
              <a:ext cx="358675" cy="1906412"/>
            </a:xfrm>
            <a:prstGeom prst="bentConnector4">
              <a:avLst>
                <a:gd name="adj1" fmla="val -169632"/>
                <a:gd name="adj2" fmla="val 8015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แผนผังลำดับงาน: ตัวเชื่อมต่อ 38"/>
            <p:cNvSpPr/>
            <p:nvPr/>
          </p:nvSpPr>
          <p:spPr>
            <a:xfrm>
              <a:off x="6671323" y="3248980"/>
              <a:ext cx="121833" cy="108012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41" name="ลูกศรเชื่อมต่อแบบตรง 40"/>
            <p:cNvCxnSpPr>
              <a:stCxn id="11" idx="2"/>
              <a:endCxn id="39" idx="0"/>
            </p:cNvCxnSpPr>
            <p:nvPr/>
          </p:nvCxnSpPr>
          <p:spPr>
            <a:xfrm flipH="1">
              <a:off x="6732240" y="2996952"/>
              <a:ext cx="8362" cy="2520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แผนผังลำดับงาน: กระบวนการ 43"/>
            <p:cNvSpPr/>
            <p:nvPr/>
          </p:nvSpPr>
          <p:spPr>
            <a:xfrm>
              <a:off x="6998844" y="4450366"/>
              <a:ext cx="1251778" cy="379086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statement</a:t>
              </a:r>
              <a:endParaRPr lang="th-TH" sz="1800" dirty="0"/>
            </a:p>
          </p:txBody>
        </p:sp>
        <p:cxnSp>
          <p:nvCxnSpPr>
            <p:cNvPr id="46" name="ตัวเชื่อมต่อหักมุม 45"/>
            <p:cNvCxnSpPr/>
            <p:nvPr/>
          </p:nvCxnSpPr>
          <p:spPr>
            <a:xfrm rot="16200000" flipH="1">
              <a:off x="7276968" y="4102601"/>
              <a:ext cx="443502" cy="252028"/>
            </a:xfrm>
            <a:prstGeom prst="bentConnector3">
              <a:avLst>
                <a:gd name="adj1" fmla="val -392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แผนผังลำดับงาน: ตัวเชื่อมต่อ 47"/>
            <p:cNvSpPr/>
            <p:nvPr/>
          </p:nvSpPr>
          <p:spPr>
            <a:xfrm>
              <a:off x="6381926" y="5913276"/>
              <a:ext cx="121833" cy="108012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62" name="ตัวเชื่อมต่อหักมุม 61"/>
            <p:cNvCxnSpPr/>
            <p:nvPr/>
          </p:nvCxnSpPr>
          <p:spPr>
            <a:xfrm rot="5400000" flipH="1" flipV="1">
              <a:off x="6684465" y="4245320"/>
              <a:ext cx="2718300" cy="833636"/>
            </a:xfrm>
            <a:prstGeom prst="bentConnector3">
              <a:avLst>
                <a:gd name="adj1" fmla="val -19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ลูกศรเชื่อมต่อแบบตรง 65"/>
            <p:cNvCxnSpPr>
              <a:endCxn id="39" idx="6"/>
            </p:cNvCxnSpPr>
            <p:nvPr/>
          </p:nvCxnSpPr>
          <p:spPr>
            <a:xfrm flipH="1">
              <a:off x="6793156" y="3302986"/>
              <a:ext cx="166727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333570" y="3576938"/>
              <a:ext cx="718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False</a:t>
              </a:r>
              <a:endParaRPr lang="th-TH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87582" y="3642128"/>
              <a:ext cx="718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True</a:t>
              </a:r>
              <a:endParaRPr lang="th-TH" sz="1600" dirty="0"/>
            </a:p>
          </p:txBody>
        </p:sp>
        <p:sp>
          <p:nvSpPr>
            <p:cNvPr id="73" name="แผนผังลำดับงาน: กระบวนการ 72"/>
            <p:cNvSpPr/>
            <p:nvPr/>
          </p:nvSpPr>
          <p:spPr>
            <a:xfrm>
              <a:off x="6992630" y="5276541"/>
              <a:ext cx="1251778" cy="379086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change</a:t>
              </a:r>
              <a:endParaRPr lang="th-TH" sz="1800" dirty="0"/>
            </a:p>
          </p:txBody>
        </p:sp>
        <p:cxnSp>
          <p:nvCxnSpPr>
            <p:cNvPr id="83" name="ลูกศรเชื่อมต่อแบบตรง 82"/>
            <p:cNvCxnSpPr>
              <a:stCxn id="44" idx="2"/>
              <a:endCxn id="73" idx="0"/>
            </p:cNvCxnSpPr>
            <p:nvPr/>
          </p:nvCxnSpPr>
          <p:spPr>
            <a:xfrm flipH="1">
              <a:off x="7618519" y="4829452"/>
              <a:ext cx="6214" cy="4470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ตัวเชื่อมต่อตรง 88"/>
            <p:cNvCxnSpPr>
              <a:endCxn id="73" idx="2"/>
            </p:cNvCxnSpPr>
            <p:nvPr/>
          </p:nvCxnSpPr>
          <p:spPr>
            <a:xfrm flipH="1" flipV="1">
              <a:off x="7618519" y="5655627"/>
              <a:ext cx="8278" cy="365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8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(continue)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68580" indent="0">
              <a:buNone/>
            </a:pPr>
            <a:r>
              <a:rPr lang="en-US" dirty="0" smtClean="0"/>
              <a:t>for($i=0;$i&lt;=10;$i++){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echo $i.“&lt;</a:t>
            </a:r>
            <a:r>
              <a:rPr lang="en-US" dirty="0" err="1" smtClean="0"/>
              <a:t>br</a:t>
            </a:r>
            <a:r>
              <a:rPr lang="en-US" dirty="0" smtClean="0"/>
              <a:t>&gt;”;</a:t>
            </a:r>
          </a:p>
          <a:p>
            <a:pPr marL="68580" indent="0">
              <a:buNone/>
            </a:pPr>
            <a:r>
              <a:rPr lang="en-US" dirty="0" smtClean="0"/>
              <a:t>}</a:t>
            </a:r>
          </a:p>
          <a:p>
            <a:pPr marL="68580" indent="0">
              <a:buNone/>
            </a:pPr>
            <a:r>
              <a:rPr lang="en-US" dirty="0" smtClean="0"/>
              <a:t>for($i=10;$i&gt;=0;$i--){</a:t>
            </a:r>
          </a:p>
          <a:p>
            <a:pPr marL="68580" indent="0">
              <a:buNone/>
            </a:pPr>
            <a:r>
              <a:rPr lang="en-US" dirty="0" smtClean="0"/>
              <a:t>	echo $i.“&lt;</a:t>
            </a:r>
            <a:r>
              <a:rPr lang="en-US" dirty="0" err="1" smtClean="0"/>
              <a:t>br</a:t>
            </a:r>
            <a:r>
              <a:rPr lang="en-US" dirty="0" smtClean="0"/>
              <a:t>&gt;”;</a:t>
            </a:r>
          </a:p>
          <a:p>
            <a:pPr marL="68580" indent="0">
              <a:buNone/>
            </a:pPr>
            <a:r>
              <a:rPr lang="en-US" dirty="0"/>
              <a:t>}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6</a:t>
            </a:fld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72000" y="2092032"/>
            <a:ext cx="1260140" cy="1872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/>
              <a:t>0</a:t>
            </a:r>
          </a:p>
          <a:p>
            <a:r>
              <a:rPr lang="en-US" sz="1600" dirty="0"/>
              <a:t>1</a:t>
            </a:r>
            <a:endParaRPr lang="en-US" sz="1600" dirty="0" smtClean="0"/>
          </a:p>
          <a:p>
            <a:r>
              <a:rPr lang="en-US" sz="1600" dirty="0"/>
              <a:t>2</a:t>
            </a:r>
            <a:endParaRPr lang="en-US" sz="1600" dirty="0" smtClean="0"/>
          </a:p>
          <a:p>
            <a:r>
              <a:rPr lang="en-US" sz="1600" dirty="0" smtClean="0"/>
              <a:t>.</a:t>
            </a:r>
          </a:p>
          <a:p>
            <a:r>
              <a:rPr lang="en-US" sz="1600" dirty="0" smtClean="0"/>
              <a:t>.</a:t>
            </a:r>
          </a:p>
          <a:p>
            <a:r>
              <a:rPr lang="en-US" sz="1600" dirty="0" smtClean="0"/>
              <a:t>.</a:t>
            </a:r>
          </a:p>
          <a:p>
            <a:r>
              <a:rPr lang="en-US" sz="1600" dirty="0" smtClean="0"/>
              <a:t>10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572000" y="4221088"/>
            <a:ext cx="1260140" cy="1872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/>
              <a:t>10</a:t>
            </a:r>
          </a:p>
          <a:p>
            <a:r>
              <a:rPr lang="en-US" sz="1600" dirty="0" smtClean="0"/>
              <a:t>9</a:t>
            </a:r>
          </a:p>
          <a:p>
            <a:r>
              <a:rPr lang="en-US" sz="1600" dirty="0"/>
              <a:t>8</a:t>
            </a:r>
            <a:endParaRPr lang="en-US" sz="1600" dirty="0" smtClean="0"/>
          </a:p>
          <a:p>
            <a:r>
              <a:rPr lang="en-US" sz="1600" dirty="0" smtClean="0"/>
              <a:t>.</a:t>
            </a:r>
          </a:p>
          <a:p>
            <a:r>
              <a:rPr lang="en-US" sz="1600" dirty="0" smtClean="0"/>
              <a:t>.</a:t>
            </a:r>
          </a:p>
          <a:p>
            <a:r>
              <a:rPr lang="en-US" sz="1600" dirty="0" smtClean="0"/>
              <a:t>.</a:t>
            </a:r>
          </a:p>
          <a:p>
            <a:r>
              <a:rPr lang="en-US" sz="1600" dirty="0"/>
              <a:t>0</a:t>
            </a:r>
            <a:endParaRPr lang="th-TH" sz="1600" dirty="0"/>
          </a:p>
        </p:txBody>
      </p:sp>
      <p:grpSp>
        <p:nvGrpSpPr>
          <p:cNvPr id="7" name="กลุ่ม 6"/>
          <p:cNvGrpSpPr/>
          <p:nvPr/>
        </p:nvGrpSpPr>
        <p:grpSpPr>
          <a:xfrm>
            <a:off x="6059664" y="751414"/>
            <a:ext cx="2332344" cy="3115246"/>
            <a:chOff x="5333570" y="1844824"/>
            <a:chExt cx="3126864" cy="4176464"/>
          </a:xfrm>
        </p:grpSpPr>
        <p:cxnSp>
          <p:nvCxnSpPr>
            <p:cNvPr id="8" name="ลูกศรเชื่อมต่อแบบตรง 7"/>
            <p:cNvCxnSpPr/>
            <p:nvPr/>
          </p:nvCxnSpPr>
          <p:spPr>
            <a:xfrm>
              <a:off x="6732240" y="1844824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แผนผังลำดับงาน: กระบวนการ 8"/>
            <p:cNvSpPr/>
            <p:nvPr/>
          </p:nvSpPr>
          <p:spPr>
            <a:xfrm>
              <a:off x="6200542" y="2564904"/>
              <a:ext cx="1080120" cy="432048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initial</a:t>
              </a:r>
              <a:endParaRPr lang="th-TH" sz="1200" dirty="0"/>
            </a:p>
          </p:txBody>
        </p:sp>
        <p:cxnSp>
          <p:nvCxnSpPr>
            <p:cNvPr id="10" name="ลูกศรเชื่อมต่อแบบตรง 9"/>
            <p:cNvCxnSpPr/>
            <p:nvPr/>
          </p:nvCxnSpPr>
          <p:spPr>
            <a:xfrm>
              <a:off x="6732240" y="335699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แผนผังลําดับงาน: การตัดสินใจ 10"/>
            <p:cNvSpPr/>
            <p:nvPr/>
          </p:nvSpPr>
          <p:spPr>
            <a:xfrm>
              <a:off x="6084168" y="3645024"/>
              <a:ext cx="1296144" cy="723680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expression</a:t>
              </a:r>
              <a:endParaRPr lang="th-TH" sz="1050" dirty="0"/>
            </a:p>
          </p:txBody>
        </p:sp>
        <p:cxnSp>
          <p:nvCxnSpPr>
            <p:cNvPr id="12" name="ตัวเชื่อมต่อหักมุม 11"/>
            <p:cNvCxnSpPr>
              <a:stCxn id="11" idx="1"/>
              <a:endCxn id="17" idx="0"/>
            </p:cNvCxnSpPr>
            <p:nvPr/>
          </p:nvCxnSpPr>
          <p:spPr>
            <a:xfrm rot="10800000" flipH="1" flipV="1">
              <a:off x="6084167" y="4006864"/>
              <a:ext cx="358675" cy="1906412"/>
            </a:xfrm>
            <a:prstGeom prst="bentConnector4">
              <a:avLst>
                <a:gd name="adj1" fmla="val -169632"/>
                <a:gd name="adj2" fmla="val 8015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แผนผังลำดับงาน: ตัวเชื่อมต่อ 12"/>
            <p:cNvSpPr/>
            <p:nvPr/>
          </p:nvSpPr>
          <p:spPr>
            <a:xfrm>
              <a:off x="6671323" y="3248980"/>
              <a:ext cx="121833" cy="108012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4" name="ลูกศรเชื่อมต่อแบบตรง 13"/>
            <p:cNvCxnSpPr>
              <a:stCxn id="9" idx="2"/>
              <a:endCxn id="13" idx="0"/>
            </p:cNvCxnSpPr>
            <p:nvPr/>
          </p:nvCxnSpPr>
          <p:spPr>
            <a:xfrm flipH="1">
              <a:off x="6732240" y="2996952"/>
              <a:ext cx="8362" cy="2520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แผนผังลำดับงาน: กระบวนการ 14"/>
            <p:cNvSpPr/>
            <p:nvPr/>
          </p:nvSpPr>
          <p:spPr>
            <a:xfrm>
              <a:off x="6998844" y="4450366"/>
              <a:ext cx="1251778" cy="379086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statement</a:t>
              </a:r>
              <a:endParaRPr lang="th-TH" sz="1100" dirty="0"/>
            </a:p>
          </p:txBody>
        </p:sp>
        <p:cxnSp>
          <p:nvCxnSpPr>
            <p:cNvPr id="16" name="ตัวเชื่อมต่อหักมุม 15"/>
            <p:cNvCxnSpPr/>
            <p:nvPr/>
          </p:nvCxnSpPr>
          <p:spPr>
            <a:xfrm rot="16200000" flipH="1">
              <a:off x="7276968" y="4102601"/>
              <a:ext cx="443502" cy="252028"/>
            </a:xfrm>
            <a:prstGeom prst="bentConnector3">
              <a:avLst>
                <a:gd name="adj1" fmla="val -392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แผนผังลำดับงาน: ตัวเชื่อมต่อ 16"/>
            <p:cNvSpPr/>
            <p:nvPr/>
          </p:nvSpPr>
          <p:spPr>
            <a:xfrm>
              <a:off x="6381926" y="5913276"/>
              <a:ext cx="121833" cy="108012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8" name="ตัวเชื่อมต่อหักมุม 17"/>
            <p:cNvCxnSpPr/>
            <p:nvPr/>
          </p:nvCxnSpPr>
          <p:spPr>
            <a:xfrm rot="5400000" flipH="1" flipV="1">
              <a:off x="6684465" y="4245320"/>
              <a:ext cx="2718300" cy="833636"/>
            </a:xfrm>
            <a:prstGeom prst="bentConnector3">
              <a:avLst>
                <a:gd name="adj1" fmla="val -19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ลูกศรเชื่อมต่อแบบตรง 18"/>
            <p:cNvCxnSpPr>
              <a:endCxn id="13" idx="6"/>
            </p:cNvCxnSpPr>
            <p:nvPr/>
          </p:nvCxnSpPr>
          <p:spPr>
            <a:xfrm flipH="1">
              <a:off x="6793156" y="3302986"/>
              <a:ext cx="166727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333570" y="3576938"/>
              <a:ext cx="866972" cy="371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False</a:t>
              </a:r>
              <a:endParaRPr lang="th-TH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87582" y="3642128"/>
              <a:ext cx="718715" cy="371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True</a:t>
              </a:r>
              <a:endParaRPr lang="th-TH" sz="1200" dirty="0"/>
            </a:p>
          </p:txBody>
        </p:sp>
        <p:sp>
          <p:nvSpPr>
            <p:cNvPr id="22" name="แผนผังลำดับงาน: กระบวนการ 21"/>
            <p:cNvSpPr/>
            <p:nvPr/>
          </p:nvSpPr>
          <p:spPr>
            <a:xfrm>
              <a:off x="6992630" y="5276541"/>
              <a:ext cx="1251778" cy="379086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change</a:t>
              </a:r>
              <a:endParaRPr lang="th-TH" sz="1100" dirty="0"/>
            </a:p>
          </p:txBody>
        </p:sp>
        <p:cxnSp>
          <p:nvCxnSpPr>
            <p:cNvPr id="23" name="ลูกศรเชื่อมต่อแบบตรง 22"/>
            <p:cNvCxnSpPr>
              <a:stCxn id="15" idx="2"/>
              <a:endCxn id="22" idx="0"/>
            </p:cNvCxnSpPr>
            <p:nvPr/>
          </p:nvCxnSpPr>
          <p:spPr>
            <a:xfrm flipH="1">
              <a:off x="7618519" y="4829452"/>
              <a:ext cx="6214" cy="4470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ตัวเชื่อมต่อตรง 23"/>
            <p:cNvCxnSpPr>
              <a:endCxn id="22" idx="2"/>
            </p:cNvCxnSpPr>
            <p:nvPr/>
          </p:nvCxnSpPr>
          <p:spPr>
            <a:xfrm flipH="1" flipV="1">
              <a:off x="7618519" y="5655627"/>
              <a:ext cx="8278" cy="365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28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loop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</a:p>
          <a:p>
            <a:pPr marL="68580" indent="0">
              <a:buNone/>
            </a:pPr>
            <a:r>
              <a:rPr lang="en-US" dirty="0" smtClean="0"/>
              <a:t>while(CONDITION){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LOOP_BODY</a:t>
            </a:r>
          </a:p>
          <a:p>
            <a:pPr marL="6858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7</a:t>
            </a:fld>
            <a:endParaRPr lang="th-TH"/>
          </a:p>
        </p:txBody>
      </p:sp>
      <p:sp>
        <p:nvSpPr>
          <p:cNvPr id="68" name="TextBox 67"/>
          <p:cNvSpPr txBox="1"/>
          <p:nvPr/>
        </p:nvSpPr>
        <p:spPr>
          <a:xfrm>
            <a:off x="5319256" y="3915492"/>
            <a:ext cx="71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False</a:t>
            </a:r>
            <a:endParaRPr lang="th-TH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64" y="2392346"/>
            <a:ext cx="4176464" cy="33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7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(continue)</a:t>
            </a:r>
            <a:endParaRPr lang="th-TH" dirty="0"/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68580" indent="0">
              <a:buNone/>
            </a:pPr>
            <a:r>
              <a:rPr lang="en-US" dirty="0" smtClean="0"/>
              <a:t>$i=2010;</a:t>
            </a:r>
          </a:p>
          <a:p>
            <a:pPr marL="68580" indent="0">
              <a:buNone/>
            </a:pPr>
            <a:r>
              <a:rPr lang="en-US" dirty="0" smtClean="0"/>
              <a:t>while($i&lt;2013){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echo $i.“,”;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$i=$i+1;</a:t>
            </a:r>
          </a:p>
          <a:p>
            <a:pPr marL="68580" indent="0">
              <a:buNone/>
            </a:pPr>
            <a:r>
              <a:rPr lang="en-US" dirty="0"/>
              <a:t>}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8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87624" y="5157192"/>
            <a:ext cx="3024336" cy="6120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smtClean="0"/>
              <a:t>2010,2011,2012,</a:t>
            </a:r>
            <a:endParaRPr lang="th-TH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64" y="2392346"/>
            <a:ext cx="4176464" cy="33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4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68580" indent="0">
              <a:buNone/>
            </a:pPr>
            <a:r>
              <a:rPr lang="en-US" dirty="0" smtClean="0"/>
              <a:t>$n=3;</a:t>
            </a:r>
          </a:p>
          <a:p>
            <a:pPr marL="68580" indent="0">
              <a:buNone/>
            </a:pPr>
            <a:r>
              <a:rPr lang="en-US" dirty="0"/>
              <a:t>f</a:t>
            </a:r>
            <a:r>
              <a:rPr lang="en-US" dirty="0" smtClean="0"/>
              <a:t>or($i=1;$i&lt;=12;$i++){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smtClean="0"/>
              <a:t>echo $</a:t>
            </a:r>
            <a:r>
              <a:rPr lang="en-US" dirty="0" err="1" smtClean="0"/>
              <a:t>n.“x”.$i</a:t>
            </a:r>
            <a:r>
              <a:rPr lang="en-US" dirty="0" smtClean="0"/>
              <a:t>.“=”.($n*$i).“&lt;</a:t>
            </a:r>
            <a:r>
              <a:rPr lang="en-US" dirty="0" err="1" smtClean="0"/>
              <a:t>br</a:t>
            </a:r>
            <a:r>
              <a:rPr lang="en-US" dirty="0" smtClean="0"/>
              <a:t>&gt;”;</a:t>
            </a:r>
          </a:p>
          <a:p>
            <a:pPr marL="68580" indent="0">
              <a:buNone/>
            </a:pPr>
            <a:r>
              <a:rPr lang="en-US" dirty="0"/>
              <a:t>}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A7D3-E6CA-40BA-88D0-11BE7640E76D}" type="slidenum">
              <a:rPr lang="th-TH" smtClean="0"/>
              <a:t>9</a:t>
            </a:fld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020272" y="2922830"/>
            <a:ext cx="1675353" cy="29565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/>
              <a:t>3x1=3</a:t>
            </a:r>
          </a:p>
          <a:p>
            <a:r>
              <a:rPr lang="en-US" sz="1600" dirty="0" smtClean="0"/>
              <a:t>3x2=6</a:t>
            </a:r>
          </a:p>
          <a:p>
            <a:r>
              <a:rPr lang="en-US" sz="1600" dirty="0" smtClean="0"/>
              <a:t>3x3=9</a:t>
            </a:r>
          </a:p>
          <a:p>
            <a:r>
              <a:rPr lang="en-US" sz="1600" dirty="0" smtClean="0"/>
              <a:t>3x4=12</a:t>
            </a:r>
          </a:p>
          <a:p>
            <a:r>
              <a:rPr lang="en-US" sz="1600" dirty="0" smtClean="0"/>
              <a:t>3x5=15</a:t>
            </a:r>
          </a:p>
          <a:p>
            <a:r>
              <a:rPr lang="en-US" sz="1600" dirty="0" smtClean="0"/>
              <a:t>3x6=18</a:t>
            </a:r>
          </a:p>
          <a:p>
            <a:r>
              <a:rPr lang="en-US" sz="1600" dirty="0" smtClean="0"/>
              <a:t>3x7=21</a:t>
            </a:r>
          </a:p>
          <a:p>
            <a:r>
              <a:rPr lang="en-US" sz="1600" dirty="0" smtClean="0"/>
              <a:t>3x8=24</a:t>
            </a:r>
          </a:p>
          <a:p>
            <a:r>
              <a:rPr lang="en-US" sz="1600" dirty="0" smtClean="0"/>
              <a:t>3x9=27</a:t>
            </a:r>
          </a:p>
          <a:p>
            <a:r>
              <a:rPr lang="en-US" sz="1600" dirty="0" smtClean="0"/>
              <a:t>3x10=30</a:t>
            </a:r>
          </a:p>
          <a:p>
            <a:r>
              <a:rPr lang="en-US" sz="1600" dirty="0" smtClean="0"/>
              <a:t>3x11=33</a:t>
            </a:r>
          </a:p>
          <a:p>
            <a:r>
              <a:rPr lang="en-US" sz="1600" dirty="0" smtClean="0"/>
              <a:t>3x12=36</a:t>
            </a:r>
            <a:endParaRPr lang="th-TH" sz="1600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615150" y="4548018"/>
            <a:ext cx="1675353" cy="1804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dirty="0" smtClean="0"/>
              <a:t>3x1=3</a:t>
            </a:r>
          </a:p>
          <a:p>
            <a:r>
              <a:rPr lang="en-US" sz="2000" dirty="0" smtClean="0"/>
              <a:t>3x2=6</a:t>
            </a:r>
          </a:p>
          <a:p>
            <a:r>
              <a:rPr lang="en-US" sz="2000" dirty="0" smtClean="0"/>
              <a:t>3x3=9</a:t>
            </a:r>
          </a:p>
          <a:p>
            <a:r>
              <a:rPr lang="en-US" sz="2000" dirty="0" smtClean="0"/>
              <a:t>.</a:t>
            </a:r>
          </a:p>
          <a:p>
            <a:r>
              <a:rPr lang="en-US" sz="2000" dirty="0" smtClean="0"/>
              <a:t>.</a:t>
            </a:r>
          </a:p>
          <a:p>
            <a:r>
              <a:rPr lang="en-US" sz="2000" dirty="0"/>
              <a:t>.</a:t>
            </a:r>
            <a:endParaRPr lang="en-US" sz="2000" dirty="0" smtClean="0"/>
          </a:p>
        </p:txBody>
      </p:sp>
      <p:cxnSp>
        <p:nvCxnSpPr>
          <p:cNvPr id="14" name="ลูกศรเชื่อมต่อแบบตรง 13"/>
          <p:cNvCxnSpPr/>
          <p:nvPr/>
        </p:nvCxnSpPr>
        <p:spPr>
          <a:xfrm>
            <a:off x="2771800" y="3789040"/>
            <a:ext cx="900100" cy="758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3221850" y="3789040"/>
            <a:ext cx="702078" cy="758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3671900" y="3789040"/>
            <a:ext cx="396044" cy="758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4067944" y="3789040"/>
            <a:ext cx="144016" cy="758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>
            <a:endCxn id="8" idx="0"/>
          </p:cNvCxnSpPr>
          <p:nvPr/>
        </p:nvCxnSpPr>
        <p:spPr>
          <a:xfrm flipH="1">
            <a:off x="4452827" y="3789040"/>
            <a:ext cx="479213" cy="758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>
            <a:off x="4452826" y="3789040"/>
            <a:ext cx="1487326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594</Words>
  <Application>Microsoft Office PowerPoint</Application>
  <PresentationFormat>นำเสนอทางหน้าจอ (4:3)</PresentationFormat>
  <Paragraphs>339</Paragraphs>
  <Slides>47</Slides>
  <Notes>11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47</vt:i4>
      </vt:variant>
    </vt:vector>
  </HeadingPairs>
  <TitlesOfParts>
    <vt:vector size="48" baseType="lpstr">
      <vt:lpstr>ชุดรูปแบบของ Office</vt:lpstr>
      <vt:lpstr>Web Programming Part II</vt:lpstr>
      <vt:lpstr>Web Programming Part I</vt:lpstr>
      <vt:lpstr>Agenda</vt:lpstr>
      <vt:lpstr>Loops</vt:lpstr>
      <vt:lpstr>For loop</vt:lpstr>
      <vt:lpstr>For loop (continue)</vt:lpstr>
      <vt:lpstr>While loop</vt:lpstr>
      <vt:lpstr>While loop (continue)</vt:lpstr>
      <vt:lpstr>Applications</vt:lpstr>
      <vt:lpstr>Agenda</vt:lpstr>
      <vt:lpstr>Introduction to forms</vt:lpstr>
      <vt:lpstr>What is form?</vt:lpstr>
      <vt:lpstr>How it work?</vt:lpstr>
      <vt:lpstr>GET Method</vt:lpstr>
      <vt:lpstr>POST Method</vt:lpstr>
      <vt:lpstr>Agenda</vt:lpstr>
      <vt:lpstr>How to write form in HTML?</vt:lpstr>
      <vt:lpstr>Form element</vt:lpstr>
      <vt:lpstr>Form element (continue)</vt:lpstr>
      <vt:lpstr>Input element</vt:lpstr>
      <vt:lpstr>Input element (continue)</vt:lpstr>
      <vt:lpstr>Input element (continue)</vt:lpstr>
      <vt:lpstr>Input element (continue)</vt:lpstr>
      <vt:lpstr>Input element (continue)</vt:lpstr>
      <vt:lpstr>Input element (continue)</vt:lpstr>
      <vt:lpstr>Select element</vt:lpstr>
      <vt:lpstr>Demonstration</vt:lpstr>
      <vt:lpstr>Try it self !!!</vt:lpstr>
      <vt:lpstr>Agenda</vt:lpstr>
      <vt:lpstr>How to receive data in PHP?</vt:lpstr>
      <vt:lpstr>How to receive data in PHP</vt:lpstr>
      <vt:lpstr>How to receive data in PHP</vt:lpstr>
      <vt:lpstr>How to receive data in PHP</vt:lpstr>
      <vt:lpstr>How to receive data in PHP</vt:lpstr>
      <vt:lpstr>Demonstration</vt:lpstr>
      <vt:lpstr>Try it self !!!</vt:lpstr>
      <vt:lpstr>Agenda</vt:lpstr>
      <vt:lpstr>Applications</vt:lpstr>
      <vt:lpstr>Applications</vt:lpstr>
      <vt:lpstr>Applications</vt:lpstr>
      <vt:lpstr>Applications</vt:lpstr>
      <vt:lpstr>Applications</vt:lpstr>
      <vt:lpstr>Try it self !!!</vt:lpstr>
      <vt:lpstr>Summary</vt:lpstr>
      <vt:lpstr>Question?</vt:lpstr>
      <vt:lpstr>Thanks for coming today</vt:lpstr>
      <vt:lpstr>References</vt:lpstr>
    </vt:vector>
  </TitlesOfParts>
  <Company>QNetwork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Part II</dc:title>
  <dc:creator>Aikkew</dc:creator>
  <cp:lastModifiedBy>Aikkew</cp:lastModifiedBy>
  <cp:revision>44</cp:revision>
  <dcterms:created xsi:type="dcterms:W3CDTF">2011-08-19T00:14:11Z</dcterms:created>
  <dcterms:modified xsi:type="dcterms:W3CDTF">2011-09-03T04:09:16Z</dcterms:modified>
</cp:coreProperties>
</file>